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6" r:id="rId1"/>
  </p:sldMasterIdLst>
  <p:notesMasterIdLst>
    <p:notesMasterId r:id="rId36"/>
  </p:notesMasterIdLst>
  <p:sldIdLst>
    <p:sldId id="256" r:id="rId2"/>
    <p:sldId id="286" r:id="rId3"/>
    <p:sldId id="292" r:id="rId4"/>
    <p:sldId id="361" r:id="rId5"/>
    <p:sldId id="362" r:id="rId6"/>
    <p:sldId id="363" r:id="rId7"/>
    <p:sldId id="364" r:id="rId8"/>
    <p:sldId id="358" r:id="rId9"/>
    <p:sldId id="365" r:id="rId10"/>
    <p:sldId id="366" r:id="rId11"/>
    <p:sldId id="359" r:id="rId12"/>
    <p:sldId id="367" r:id="rId13"/>
    <p:sldId id="368" r:id="rId14"/>
    <p:sldId id="369" r:id="rId15"/>
    <p:sldId id="370" r:id="rId16"/>
    <p:sldId id="371" r:id="rId17"/>
    <p:sldId id="372" r:id="rId18"/>
    <p:sldId id="389" r:id="rId19"/>
    <p:sldId id="390" r:id="rId20"/>
    <p:sldId id="375" r:id="rId21"/>
    <p:sldId id="376" r:id="rId22"/>
    <p:sldId id="360" r:id="rId23"/>
    <p:sldId id="377" r:id="rId24"/>
    <p:sldId id="378" r:id="rId25"/>
    <p:sldId id="379" r:id="rId26"/>
    <p:sldId id="380" r:id="rId27"/>
    <p:sldId id="383" r:id="rId28"/>
    <p:sldId id="384" r:id="rId29"/>
    <p:sldId id="385" r:id="rId30"/>
    <p:sldId id="386" r:id="rId31"/>
    <p:sldId id="387" r:id="rId32"/>
    <p:sldId id="388" r:id="rId33"/>
    <p:sldId id="357" r:id="rId34"/>
    <p:sldId id="33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71"/>
    <p:restoredTop sz="94756"/>
  </p:normalViewPr>
  <p:slideViewPr>
    <p:cSldViewPr snapToGrid="0" snapToObjects="1">
      <p:cViewPr varScale="1">
        <p:scale>
          <a:sx n="158" d="100"/>
          <a:sy n="158" d="100"/>
        </p:scale>
        <p:origin x="2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45307-6ED4-B142-BD64-10F739779302}" type="datetimeFigureOut">
              <a:rPr lang="en-US" smtClean="0"/>
              <a:t>1/2/25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DE956-AECE-4A49-8BC2-51A8C013B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78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DE956-AECE-4A49-8BC2-51A8C013B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5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C4347D3-4C9A-C240-8F14-750059DFEEB0}" type="datetimeFigureOut">
              <a:rPr lang="en-US" smtClean="0"/>
              <a:t>1/2/25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0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3387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5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66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44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67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0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9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07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16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03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55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347D3-4C9A-C240-8F14-750059DFEEB0}" type="datetimeFigureOut">
              <a:rPr lang="en-US" smtClean="0"/>
              <a:t>1/2/25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601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  <p:sldLayoutId id="2147484018" r:id="rId12"/>
    <p:sldLayoutId id="2147484019" r:id="rId13"/>
    <p:sldLayoutId id="2147484020" r:id="rId14"/>
    <p:sldLayoutId id="2147484021" r:id="rId15"/>
    <p:sldLayoutId id="2147484022" r:id="rId16"/>
    <p:sldLayoutId id="214748402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7A2C-CECB-EA45-9A8F-28914F6AC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Van </a:t>
            </a:r>
            <a:r>
              <a:rPr lang="en-US" dirty="0" err="1"/>
              <a:t>Emde</a:t>
            </a:r>
            <a:r>
              <a:rPr lang="en-US" dirty="0"/>
              <a:t> Boas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3BA16-EE93-B74E-A27C-2B68B596B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Advanced Algorithms</a:t>
            </a:r>
            <a:br>
              <a:rPr lang="en-US" dirty="0"/>
            </a:br>
            <a:r>
              <a:rPr lang="en-US" dirty="0"/>
              <a:t>Mark Floryan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CLRS Ch. 20</a:t>
            </a:r>
          </a:p>
        </p:txBody>
      </p:sp>
    </p:spTree>
    <p:extLst>
      <p:ext uri="{BB962C8B-B14F-4D97-AF65-F5344CB8AC3E}">
        <p14:creationId xmlns:p14="http://schemas.microsoft.com/office/powerpoint/2010/main" val="443730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Direct Addressing Constant Height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90909" y="1030072"/>
                <a:ext cx="8207003" cy="704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800" i="1" dirty="0"/>
                  <a:t>Super impose a tree of with branching factor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ra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800" i="1" dirty="0"/>
                  <a:t>. Tree will always have height 2!!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800" i="1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800" i="1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909" y="1030072"/>
                <a:ext cx="8207003" cy="7047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927C7FC-8344-FE48-8827-9DC7DF14D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954" y="1734411"/>
            <a:ext cx="5420848" cy="1966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B9F997-4013-4A42-A5EE-C508529C9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860" y="4058191"/>
            <a:ext cx="5762690" cy="21684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702BE23-9843-A146-9296-EEB60ACD48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45877" y="2090046"/>
                <a:ext cx="2377313" cy="13333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Here we have </a:t>
                </a:r>
                <a:br>
                  <a:rPr lang="en-US" sz="16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br>
                  <a:rPr lang="en-US" sz="1600" b="0" i="1" dirty="0">
                    <a:latin typeface="Cambria Math" panose="02040503050406030204" pitchFamily="18" charset="0"/>
                  </a:rPr>
                </a:br>
                <a:endParaRPr lang="en-US" sz="1600" i="1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702BE23-9843-A146-9296-EEB60ACD4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877" y="2090046"/>
                <a:ext cx="2377313" cy="1333318"/>
              </a:xfrm>
              <a:prstGeom prst="rect">
                <a:avLst/>
              </a:prstGeom>
              <a:blipFill>
                <a:blip r:embed="rId5"/>
                <a:stretch>
                  <a:fillRect l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988E2ED-6586-9A4D-9543-6898F695BA5B}"/>
              </a:ext>
            </a:extLst>
          </p:cNvPr>
          <p:cNvSpPr txBox="1">
            <a:spLocks/>
          </p:cNvSpPr>
          <p:nvPr/>
        </p:nvSpPr>
        <p:spPr>
          <a:xfrm>
            <a:off x="1965720" y="4864510"/>
            <a:ext cx="2963573" cy="1362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In reality, don’t need root node. Store second layer as array called </a:t>
            </a:r>
            <a:r>
              <a:rPr lang="en-US" sz="1600" b="1" i="1" u="sng" dirty="0"/>
              <a:t>summary</a:t>
            </a:r>
            <a:r>
              <a:rPr lang="en-US" sz="1600" i="1" dirty="0"/>
              <a:t>. How do we implement each operation??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F3753DF-9FA0-E645-8240-9E41AE15D5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391" y="2389906"/>
                <a:ext cx="3311215" cy="14425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Seems slower because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ra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i="1" dirty="0"/>
                  <a:t>, but this gives us the key idea of </a:t>
                </a:r>
                <a:r>
                  <a:rPr lang="en-US" sz="1600" i="1" dirty="0" err="1"/>
                  <a:t>vEB</a:t>
                </a:r>
                <a:r>
                  <a:rPr lang="en-US" sz="1600" i="1" dirty="0"/>
                  <a:t> trees, so still good to make note of!!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600" i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600" i="1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F3753DF-9FA0-E645-8240-9E41AE15D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91" y="2389906"/>
                <a:ext cx="3311215" cy="1442592"/>
              </a:xfrm>
              <a:prstGeom prst="rect">
                <a:avLst/>
              </a:prstGeom>
              <a:blipFill>
                <a:blip r:embed="rId6"/>
                <a:stretch>
                  <a:fillRect l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59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vEMB</a:t>
            </a:r>
            <a:r>
              <a:rPr lang="en-US" dirty="0"/>
              <a:t> Trees</a:t>
            </a:r>
          </a:p>
        </p:txBody>
      </p:sp>
    </p:spTree>
    <p:extLst>
      <p:ext uri="{BB962C8B-B14F-4D97-AF65-F5344CB8AC3E}">
        <p14:creationId xmlns:p14="http://schemas.microsoft.com/office/powerpoint/2010/main" val="1105424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 Recursive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32110" y="1089328"/>
            <a:ext cx="5607730" cy="801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i="1" u="sng" dirty="0"/>
              <a:t>A recursive structure</a:t>
            </a:r>
            <a:r>
              <a:rPr lang="en-US" sz="1600" i="1" dirty="0"/>
              <a:t>: Same idea but recursive, shrink the universe by sqrt(u) at each level of recursion until we hit some minimum size.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85CE3-E283-BC46-8F9B-ED7362A6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51" y="1949753"/>
            <a:ext cx="5420848" cy="19667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76F216E-005E-A54D-96AE-2362CFFD70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13060" y="1691721"/>
                <a:ext cx="4573246" cy="417786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1" i="1" u="sng" dirty="0">
                    <a:solidFill>
                      <a:sysClr val="windowText" lastClr="000000"/>
                    </a:solidFill>
                  </a:rPr>
                  <a:t>Solving the target recurrence</a:t>
                </a:r>
                <a:r>
                  <a:rPr lang="en-US" sz="1600" i="1" dirty="0">
                    <a:solidFill>
                      <a:sysClr val="windowText" lastClr="000000"/>
                    </a:solidFill>
                  </a:rPr>
                  <a:t>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1600" b="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0" i="1" dirty="0">
                    <a:solidFill>
                      <a:sysClr val="windowText" lastClr="00000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func>
                  </m:oMath>
                </a14:m>
                <a:r>
                  <a:rPr lang="en-US" sz="1600" b="0" i="1" dirty="0">
                    <a:solidFill>
                      <a:sysClr val="windowText" lastClr="000000"/>
                    </a:solidFill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sz="1600" b="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600" b="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0" i="1" dirty="0">
                    <a:solidFill>
                      <a:sysClr val="windowText" lastClr="000000"/>
                    </a:solidFill>
                  </a:rPr>
                  <a:t>We substitute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600" b="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6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>
                    <a:solidFill>
                      <a:sysClr val="windowText" lastClr="000000"/>
                    </a:solidFill>
                  </a:rPr>
                  <a:t>Case 2 of the master theorem gives: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>
                    <a:solidFill>
                      <a:sysClr val="windowText" lastClr="000000"/>
                    </a:solidFill>
                  </a:rPr>
                  <a:t>Substitute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i="1" dirty="0">
                    <a:solidFill>
                      <a:sysClr val="windowText" lastClr="0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i="1" dirty="0">
                    <a:solidFill>
                      <a:sysClr val="windowText" lastClr="000000"/>
                    </a:solidFill>
                  </a:rPr>
                  <a:t> back in to get: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16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lang="en-US" sz="1600" b="1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𝚯</m:t>
                      </m:r>
                      <m:r>
                        <a:rPr lang="en-US" sz="16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600" b="1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𝐥𝐠</m:t>
                          </m:r>
                        </m:fName>
                        <m:e>
                          <m:func>
                            <m:funcPr>
                              <m:ctrlPr>
                                <a:rPr lang="en-US" sz="1600" b="1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𝐥𝐠</m:t>
                              </m:r>
                            </m:fName>
                            <m:e>
                              <m:r>
                                <a:rPr lang="en-US" sz="1600" b="1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lang="en-US" sz="1600" b="1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1600" b="1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76F216E-005E-A54D-96AE-2362CFFD7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060" y="1691721"/>
                <a:ext cx="4573246" cy="4177860"/>
              </a:xfrm>
              <a:prstGeom prst="rect">
                <a:avLst/>
              </a:prstGeom>
              <a:blipFill>
                <a:blip r:embed="rId3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2B1FEA6-4E5A-234D-B5AF-90ACCE574C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6318" y="5903224"/>
                <a:ext cx="4750015" cy="6364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So, we want to shrink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rad>
                  </m:oMath>
                </a14:m>
                <a:r>
                  <a:rPr lang="en-US" sz="1600" i="1" dirty="0"/>
                  <a:t> on each step and do constant additional work. We will get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i="1" dirty="0"/>
                  <a:t> runtimes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2B1FEA6-4E5A-234D-B5AF-90ACCE574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318" y="5903224"/>
                <a:ext cx="4750015" cy="636447"/>
              </a:xfrm>
              <a:prstGeom prst="rect">
                <a:avLst/>
              </a:prstGeom>
              <a:blipFill>
                <a:blip r:embed="rId4"/>
                <a:stretch>
                  <a:fillRect l="-532" r="-1064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95389C3-50EB-6D4F-B09B-A0151AD3C4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2546" y="3993138"/>
                <a:ext cx="4969283" cy="20680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Assume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600" i="1" dirty="0"/>
                  <a:t> for some k (will relax this later)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br>
                  <a:rPr lang="en-US" sz="1600" i="1" dirty="0"/>
                </a:br>
                <a:r>
                  <a:rPr lang="en-US" sz="1600" i="1" dirty="0"/>
                  <a:t>Let’s aim for the recurrence: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95389C3-50EB-6D4F-B09B-A0151AD3C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46" y="3993138"/>
                <a:ext cx="4969283" cy="20680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414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Addressing Clusters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478748" y="1100105"/>
            <a:ext cx="5614484" cy="897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We can use some simple arithmetic operations to address specific clusters and elements within clusters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10241-EFE6-9F49-8CE4-67BCC68CE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2" y="1846383"/>
            <a:ext cx="5555041" cy="2015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4FB6CD5-2500-3B4B-9B32-79DEB2E631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5905" y="2202873"/>
                <a:ext cx="3780170" cy="1787237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h𝑖𝑔h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𝑙𝑜𝑤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4FB6CD5-2500-3B4B-9B32-79DEB2E63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905" y="2202873"/>
                <a:ext cx="3780170" cy="17872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914FA3-CDA9-2642-AE1C-3D3BC7B15AA4}"/>
              </a:ext>
            </a:extLst>
          </p:cNvPr>
          <p:cNvSpPr txBox="1">
            <a:spLocks/>
          </p:cNvSpPr>
          <p:nvPr/>
        </p:nvSpPr>
        <p:spPr>
          <a:xfrm>
            <a:off x="664398" y="4599601"/>
            <a:ext cx="2245057" cy="795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Where x is the index of A we are want to traverse to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922A3F-9804-1744-ABA2-FAED97EC8A46}"/>
              </a:ext>
            </a:extLst>
          </p:cNvPr>
          <p:cNvCxnSpPr>
            <a:cxnSpLocks/>
          </p:cNvCxnSpPr>
          <p:nvPr/>
        </p:nvCxnSpPr>
        <p:spPr>
          <a:xfrm flipV="1">
            <a:off x="1945180" y="4098175"/>
            <a:ext cx="349134" cy="501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A9B75CF-B427-4344-BD55-F85D7E16AB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2347" y="5796472"/>
                <a:ext cx="3239814" cy="7953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Note that we have the identity</a:t>
                </a:r>
                <a:br>
                  <a:rPr lang="en-US" sz="160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𝑙𝑜𝑤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A9B75CF-B427-4344-BD55-F85D7E16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347" y="5796472"/>
                <a:ext cx="3239814" cy="7953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E8A101-BAB2-0440-AC4C-1359A0B4B089}"/>
              </a:ext>
            </a:extLst>
          </p:cNvPr>
          <p:cNvCxnSpPr>
            <a:cxnSpLocks/>
          </p:cNvCxnSpPr>
          <p:nvPr/>
        </p:nvCxnSpPr>
        <p:spPr>
          <a:xfrm flipH="1" flipV="1">
            <a:off x="3824930" y="4098176"/>
            <a:ext cx="98677" cy="1698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4250451-23A4-6D4D-BD66-0508DFDE46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09329" y="4001751"/>
                <a:ext cx="3971333" cy="23824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Example: 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1600" i="1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h𝑖𝑔h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m:rPr>
                          <m:aln/>
                        </m:rP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br>
                  <a:rPr lang="en-US" sz="1600" b="0" i="1" dirty="0"/>
                </a:br>
                <a:br>
                  <a:rPr lang="en-US" sz="1600" b="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𝑙𝑜𝑤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m:rPr>
                          <m:aln/>
                        </m:rP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7 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=7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4=3</m:t>
                      </m:r>
                    </m:oMath>
                  </m:oMathPara>
                </a14:m>
                <a:br>
                  <a:rPr lang="en-US" sz="1600" b="0" i="1" dirty="0"/>
                </a:br>
                <a:br>
                  <a:rPr lang="en-US" sz="1600" b="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+3=4+3=7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4250451-23A4-6D4D-BD66-0508DFDE4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329" y="4001751"/>
                <a:ext cx="3971333" cy="2382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AACB676-54BC-3B46-9537-4BB09AAF8C24}"/>
              </a:ext>
            </a:extLst>
          </p:cNvPr>
          <p:cNvSpPr txBox="1">
            <a:spLocks/>
          </p:cNvSpPr>
          <p:nvPr/>
        </p:nvSpPr>
        <p:spPr>
          <a:xfrm>
            <a:off x="6778303" y="1209128"/>
            <a:ext cx="4800037" cy="6538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Note in example below, index 7 is in cluster 1 and index 3 within cluster 1</a:t>
            </a:r>
          </a:p>
        </p:txBody>
      </p:sp>
    </p:spTree>
    <p:extLst>
      <p:ext uri="{BB962C8B-B14F-4D97-AF65-F5344CB8AC3E}">
        <p14:creationId xmlns:p14="http://schemas.microsoft.com/office/powerpoint/2010/main" val="1891115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141412" y="1183026"/>
            <a:ext cx="10016835" cy="696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/>
              <a:t>A first attempt at a node structure for a recursive </a:t>
            </a:r>
            <a:r>
              <a:rPr lang="en-US" sz="2000" b="1" i="1" dirty="0" err="1"/>
              <a:t>vEB</a:t>
            </a:r>
            <a:r>
              <a:rPr lang="en-US" sz="2000" b="1" i="1" dirty="0"/>
              <a:t>-Tree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FE5CF-5FFD-1E47-9876-61D4CB71A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34" y="1740372"/>
            <a:ext cx="8220989" cy="26510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E988BF-AD9D-6A4E-89EF-F7A55980A41C}"/>
              </a:ext>
            </a:extLst>
          </p:cNvPr>
          <p:cNvSpPr txBox="1">
            <a:spLocks/>
          </p:cNvSpPr>
          <p:nvPr/>
        </p:nvSpPr>
        <p:spPr>
          <a:xfrm>
            <a:off x="83126" y="2973033"/>
            <a:ext cx="1886990" cy="958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We store the universe size (e.g., u=16 in previous slide)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17F976-03E7-A642-A677-2E5F9B9F89E4}"/>
              </a:ext>
            </a:extLst>
          </p:cNvPr>
          <p:cNvCxnSpPr>
            <a:cxnSpLocks/>
          </p:cNvCxnSpPr>
          <p:nvPr/>
        </p:nvCxnSpPr>
        <p:spPr>
          <a:xfrm flipV="1">
            <a:off x="1152478" y="2618509"/>
            <a:ext cx="817638" cy="3545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DB3EAE-1478-874C-94C4-35EE3663C280}"/>
              </a:ext>
            </a:extLst>
          </p:cNvPr>
          <p:cNvSpPr txBox="1">
            <a:spLocks/>
          </p:cNvSpPr>
          <p:nvPr/>
        </p:nvSpPr>
        <p:spPr>
          <a:xfrm>
            <a:off x="1241365" y="5644190"/>
            <a:ext cx="2474423" cy="1080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summary stores information about whether each cluster contains at least one element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1FFD4C-E079-7E48-984C-030093509778}"/>
              </a:ext>
            </a:extLst>
          </p:cNvPr>
          <p:cNvCxnSpPr>
            <a:cxnSpLocks/>
          </p:cNvCxnSpPr>
          <p:nvPr/>
        </p:nvCxnSpPr>
        <p:spPr>
          <a:xfrm flipV="1">
            <a:off x="2478576" y="4505498"/>
            <a:ext cx="854828" cy="1138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A7684CC-8C71-774E-9917-0A09550C627E}"/>
              </a:ext>
            </a:extLst>
          </p:cNvPr>
          <p:cNvSpPr txBox="1">
            <a:spLocks/>
          </p:cNvSpPr>
          <p:nvPr/>
        </p:nvSpPr>
        <p:spPr>
          <a:xfrm>
            <a:off x="3931919" y="5020735"/>
            <a:ext cx="2962101" cy="1246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These clusters recursively store Proto-</a:t>
            </a:r>
            <a:r>
              <a:rPr lang="en-US" sz="1600" i="1" dirty="0" err="1"/>
              <a:t>vEB</a:t>
            </a:r>
            <a:r>
              <a:rPr lang="en-US" sz="1600" i="1" dirty="0"/>
              <a:t> structures which (eventually) contain the array telling us which elements are in the set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98E26D-A8DC-3A4B-9405-85EA40796DBE}"/>
              </a:ext>
            </a:extLst>
          </p:cNvPr>
          <p:cNvCxnSpPr>
            <a:cxnSpLocks/>
          </p:cNvCxnSpPr>
          <p:nvPr/>
        </p:nvCxnSpPr>
        <p:spPr>
          <a:xfrm flipV="1">
            <a:off x="5498867" y="4505498"/>
            <a:ext cx="1034937" cy="544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B173490B-8C36-DE4A-872E-0F38AF1B71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7584" y="4574618"/>
                <a:ext cx="3449782" cy="2150378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1" i="1" u="sng" dirty="0">
                    <a:solidFill>
                      <a:sysClr val="windowText" lastClr="000000"/>
                    </a:solidFill>
                  </a:rPr>
                  <a:t>Some Notes</a:t>
                </a:r>
                <a:r>
                  <a:rPr lang="en-US" sz="1600" i="1" dirty="0">
                    <a:solidFill>
                      <a:sysClr val="windowText" lastClr="000000"/>
                    </a:solidFill>
                  </a:rPr>
                  <a:t>:</a:t>
                </a:r>
                <a:br>
                  <a:rPr lang="en-US" sz="1600" i="1" dirty="0">
                    <a:solidFill>
                      <a:sysClr val="windowText" lastClr="000000"/>
                    </a:solidFill>
                  </a:rPr>
                </a:br>
                <a:r>
                  <a:rPr lang="en-US" sz="1600" i="1" dirty="0">
                    <a:solidFill>
                      <a:sysClr val="windowText" lastClr="000000"/>
                    </a:solidFill>
                  </a:rPr>
                  <a:t>1. if u=2, then we have a leaf node </a:t>
                </a:r>
                <a:br>
                  <a:rPr lang="en-US" sz="1600" i="1" dirty="0">
                    <a:solidFill>
                      <a:sysClr val="windowText" lastClr="000000"/>
                    </a:solidFill>
                  </a:rPr>
                </a:br>
                <a:r>
                  <a:rPr lang="en-US" sz="1600" i="1" dirty="0">
                    <a:solidFill>
                      <a:sysClr val="windowText" lastClr="000000"/>
                    </a:solidFill>
                  </a:rPr>
                  <a:t>2. For now,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p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600" i="1" dirty="0">
                    <a:solidFill>
                      <a:sysClr val="windowText" lastClr="000000"/>
                    </a:solidFill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br>
                  <a:rPr lang="en-US" sz="1600" i="1" dirty="0">
                    <a:solidFill>
                      <a:sysClr val="windowText" lastClr="000000"/>
                    </a:solidFill>
                  </a:rPr>
                </a:br>
                <a:r>
                  <a:rPr lang="en-US" sz="1600" i="1" dirty="0">
                    <a:solidFill>
                      <a:sysClr val="windowText" lastClr="000000"/>
                    </a:solidFill>
                  </a:rPr>
                  <a:t>3. We can still use high() and low() functions to quickly traverse the children nodes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B173490B-8C36-DE4A-872E-0F38AF1B7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584" y="4574618"/>
                <a:ext cx="3449782" cy="2150378"/>
              </a:xfrm>
              <a:prstGeom prst="rect">
                <a:avLst/>
              </a:prstGeom>
              <a:blipFill>
                <a:blip r:embed="rId3"/>
                <a:stretch>
                  <a:fillRect l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4103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98206" y="1173959"/>
            <a:ext cx="2875772" cy="76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Proto-</a:t>
            </a:r>
            <a:r>
              <a:rPr lang="en-US" sz="1600" i="1" dirty="0" err="1"/>
              <a:t>vEB</a:t>
            </a:r>
            <a:r>
              <a:rPr lang="en-US" sz="1600" i="1" dirty="0"/>
              <a:t> Tree stores the set </a:t>
            </a:r>
            <a:r>
              <a:rPr lang="en-US" sz="1600" b="1" i="1" dirty="0"/>
              <a:t>{2, 3, 4, 5, 7, 14, 15}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00C3A-B2AD-1B49-B7F2-BC6398050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453" y="1010139"/>
            <a:ext cx="6753482" cy="572317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FD9755-5C9A-A943-8348-70DE2D557384}"/>
              </a:ext>
            </a:extLst>
          </p:cNvPr>
          <p:cNvCxnSpPr>
            <a:cxnSpLocks/>
          </p:cNvCxnSpPr>
          <p:nvPr/>
        </p:nvCxnSpPr>
        <p:spPr>
          <a:xfrm>
            <a:off x="3438478" y="1555412"/>
            <a:ext cx="1033769" cy="314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745368-3341-F442-862E-1C7CF24A20A4}"/>
              </a:ext>
            </a:extLst>
          </p:cNvPr>
          <p:cNvSpPr txBox="1">
            <a:spLocks/>
          </p:cNvSpPr>
          <p:nvPr/>
        </p:nvSpPr>
        <p:spPr>
          <a:xfrm>
            <a:off x="898206" y="2839275"/>
            <a:ext cx="3273010" cy="3345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i="1" u="sng" dirty="0"/>
              <a:t>Can you answer the following</a:t>
            </a:r>
            <a:r>
              <a:rPr lang="en-US" sz="1600" i="1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Where are the actual data bits (for the members of the set) stored?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How could I tell if cluster 1 has at least one element using only summary elements?</a:t>
            </a:r>
          </a:p>
        </p:txBody>
      </p:sp>
    </p:spTree>
    <p:extLst>
      <p:ext uri="{BB962C8B-B14F-4D97-AF65-F5344CB8AC3E}">
        <p14:creationId xmlns:p14="http://schemas.microsoft.com/office/powerpoint/2010/main" val="2366313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407932" y="1564657"/>
            <a:ext cx="7372958" cy="530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Determining whether a value is in the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43D58-9717-2947-B8B4-CA6CA012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6" y="2202060"/>
            <a:ext cx="8363643" cy="18869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5A24A86-588F-D14C-93BE-79FC0C38C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1201" y="4711695"/>
                <a:ext cx="6364981" cy="12069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One recursive call, so we achieve the target recurrence and runtime:</a:t>
                </a:r>
                <a:br>
                  <a:rPr lang="en-US" sz="160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5A24A86-588F-D14C-93BE-79FC0C38C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201" y="4711695"/>
                <a:ext cx="6364981" cy="1206967"/>
              </a:xfrm>
              <a:prstGeom prst="rect">
                <a:avLst/>
              </a:prstGeom>
              <a:blipFill>
                <a:blip r:embed="rId3"/>
                <a:stretch>
                  <a:fillRect l="-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EFA642-1FFB-6B4F-960E-40AC730C4B31}"/>
              </a:ext>
            </a:extLst>
          </p:cNvPr>
          <p:cNvCxnSpPr>
            <a:cxnSpLocks/>
          </p:cNvCxnSpPr>
          <p:nvPr/>
        </p:nvCxnSpPr>
        <p:spPr>
          <a:xfrm flipH="1">
            <a:off x="4638502" y="4196306"/>
            <a:ext cx="731521" cy="515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530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677880" y="858073"/>
            <a:ext cx="6833062" cy="62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Minimum (Maximum is similar / analogous)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48F03-CED3-8245-AD11-537892D94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3" y="1414665"/>
            <a:ext cx="6138688" cy="3099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7363" y="5187140"/>
                <a:ext cx="5133313" cy="462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2 recursive calls leads to recurrence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ra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363" y="5187140"/>
                <a:ext cx="5133313" cy="462271"/>
              </a:xfrm>
              <a:prstGeom prst="rect">
                <a:avLst/>
              </a:prstGeom>
              <a:blipFill>
                <a:blip r:embed="rId3"/>
                <a:stretch>
                  <a:fillRect l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1A10FC-BDED-7D4A-95DC-FAD8282F86DF}"/>
              </a:ext>
            </a:extLst>
          </p:cNvPr>
          <p:cNvCxnSpPr>
            <a:cxnSpLocks/>
          </p:cNvCxnSpPr>
          <p:nvPr/>
        </p:nvCxnSpPr>
        <p:spPr>
          <a:xfrm>
            <a:off x="2648768" y="4635618"/>
            <a:ext cx="111057" cy="551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BCE0C6C-44DC-B440-8765-AEC2CADDA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33314" y="1414665"/>
                <a:ext cx="4763193" cy="450399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Solving the recurrence: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func>
                  </m:oMath>
                </a14:m>
                <a:r>
                  <a:rPr lang="en-US" sz="1800" i="1" dirty="0">
                    <a:solidFill>
                      <a:sysClr val="windowText" lastClr="000000"/>
                    </a:solidFill>
                  </a:rPr>
                  <a:t> again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ysClr val="windowText" lastClr="000000"/>
                    </a:solidFill>
                  </a:rPr>
                  <a:t>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Master Theorem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Finally, substituting back: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BCE0C6C-44DC-B440-8765-AEC2CADDA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14" y="1414665"/>
                <a:ext cx="4763193" cy="4503993"/>
              </a:xfrm>
              <a:prstGeom prst="rect">
                <a:avLst/>
              </a:prstGeom>
              <a:blipFill>
                <a:blip r:embed="rId4"/>
                <a:stretch>
                  <a:fillRect l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8253" y="6322743"/>
                <a:ext cx="5133313" cy="462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So, this is slower than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i="1" dirty="0"/>
                  <a:t> target, will fix later!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253" y="6322743"/>
                <a:ext cx="5133313" cy="4622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D7CA02-3DEC-B443-BF9B-AFA79D9318AB}"/>
              </a:ext>
            </a:extLst>
          </p:cNvPr>
          <p:cNvCxnSpPr>
            <a:cxnSpLocks/>
          </p:cNvCxnSpPr>
          <p:nvPr/>
        </p:nvCxnSpPr>
        <p:spPr>
          <a:xfrm flipH="1">
            <a:off x="10241280" y="6010102"/>
            <a:ext cx="282633" cy="3126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351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677880" y="858073"/>
            <a:ext cx="6833062" cy="62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Successor (Predecessor is similar / analogous)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4854" y="5311830"/>
                <a:ext cx="5133313" cy="10972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Call to Minimum()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i="1" dirty="0"/>
                  <a:t> time</a:t>
                </a:r>
                <a:br>
                  <a:rPr lang="en-US" sz="1600" i="1" dirty="0"/>
                </a:br>
                <a:r>
                  <a:rPr lang="en-US" sz="1600" i="1" dirty="0"/>
                  <a:t>So recurrence is </a:t>
                </a:r>
                <a:br>
                  <a:rPr lang="en-US" sz="160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54" y="5311830"/>
                <a:ext cx="5133313" cy="1097283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1A10FC-BDED-7D4A-95DC-FAD8282F86DF}"/>
              </a:ext>
            </a:extLst>
          </p:cNvPr>
          <p:cNvCxnSpPr>
            <a:cxnSpLocks/>
          </p:cNvCxnSpPr>
          <p:nvPr/>
        </p:nvCxnSpPr>
        <p:spPr>
          <a:xfrm>
            <a:off x="2316259" y="4760308"/>
            <a:ext cx="111057" cy="551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BCE0C6C-44DC-B440-8765-AEC2CADDA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33314" y="1414665"/>
                <a:ext cx="5270264" cy="450399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Solving the recurrence: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func>
                  </m:oMath>
                </a14:m>
                <a:r>
                  <a:rPr lang="en-US" sz="1800" i="1" dirty="0">
                    <a:solidFill>
                      <a:sysClr val="windowText" lastClr="000000"/>
                    </a:solidFill>
                  </a:rPr>
                  <a:t> again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ysClr val="windowText" lastClr="000000"/>
                    </a:solidFill>
                  </a:rPr>
                  <a:t>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Master Theorem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func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Finally, substituting back: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func>
                            <m:func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func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func>
                            <m:func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lg</m:t>
                                  </m:r>
                                </m:fName>
                                <m:e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func>
                            </m:e>
                          </m:func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BCE0C6C-44DC-B440-8765-AEC2CADDA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14" y="1414665"/>
                <a:ext cx="5270264" cy="4503993"/>
              </a:xfrm>
              <a:prstGeom prst="rect">
                <a:avLst/>
              </a:prstGeom>
              <a:blipFill>
                <a:blip r:embed="rId3"/>
                <a:stretch>
                  <a:fillRect l="-721" r="-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8253" y="6322743"/>
                <a:ext cx="5133313" cy="462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Again, slower than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i="1" dirty="0"/>
                  <a:t> target, will fix later!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253" y="6322743"/>
                <a:ext cx="5133313" cy="4622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D7CA02-3DEC-B443-BF9B-AFA79D9318AB}"/>
              </a:ext>
            </a:extLst>
          </p:cNvPr>
          <p:cNvCxnSpPr>
            <a:cxnSpLocks/>
          </p:cNvCxnSpPr>
          <p:nvPr/>
        </p:nvCxnSpPr>
        <p:spPr>
          <a:xfrm flipH="1">
            <a:off x="10241280" y="6010102"/>
            <a:ext cx="282633" cy="3126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7CFDF98-CB8B-5245-A506-16E1146A1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9" y="1432216"/>
            <a:ext cx="6489794" cy="320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0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677880" y="1356837"/>
            <a:ext cx="6833062" cy="62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Inserting an element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1412" y="4813069"/>
                <a:ext cx="5133313" cy="10972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Two recursive calls (one on the summary and one on the cluster). Recurrence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ra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2" y="4813069"/>
                <a:ext cx="5133313" cy="1097283"/>
              </a:xfrm>
              <a:prstGeom prst="rect">
                <a:avLst/>
              </a:prstGeom>
              <a:blipFill>
                <a:blip r:embed="rId2"/>
                <a:stretch>
                  <a:fillRect l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1A10FC-BDED-7D4A-95DC-FAD8282F86DF}"/>
              </a:ext>
            </a:extLst>
          </p:cNvPr>
          <p:cNvCxnSpPr>
            <a:cxnSpLocks/>
          </p:cNvCxnSpPr>
          <p:nvPr/>
        </p:nvCxnSpPr>
        <p:spPr>
          <a:xfrm flipH="1">
            <a:off x="3208713" y="4297680"/>
            <a:ext cx="731521" cy="515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3438" y="5448081"/>
                <a:ext cx="5133313" cy="786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Same recurrence as Minimum function,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i="1" dirty="0"/>
                  <a:t> time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438" y="5448081"/>
                <a:ext cx="5133313" cy="7864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D7CA02-3DEC-B443-BF9B-AFA79D9318AB}"/>
              </a:ext>
            </a:extLst>
          </p:cNvPr>
          <p:cNvCxnSpPr>
            <a:cxnSpLocks/>
          </p:cNvCxnSpPr>
          <p:nvPr/>
        </p:nvCxnSpPr>
        <p:spPr>
          <a:xfrm>
            <a:off x="8113222" y="4297680"/>
            <a:ext cx="515389" cy="10640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03605A1-E92F-CD4B-978C-0EB2FC6DB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211" y="1887811"/>
            <a:ext cx="75184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84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Advanced Tree Structures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4130566" y="1844566"/>
            <a:ext cx="5264287" cy="4230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u="sng" dirty="0"/>
              <a:t>In this deck we will look at</a:t>
            </a:r>
            <a:r>
              <a:rPr lang="en-US" sz="2000" i="1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	- </a:t>
            </a:r>
            <a:r>
              <a:rPr lang="en-US" sz="2000" b="1" i="1" dirty="0"/>
              <a:t>Van </a:t>
            </a:r>
            <a:r>
              <a:rPr lang="en-US" sz="2000" b="1" i="1" dirty="0" err="1"/>
              <a:t>Emde</a:t>
            </a:r>
            <a:r>
              <a:rPr lang="en-US" sz="2000" b="1" i="1" dirty="0"/>
              <a:t> Boas Trees</a:t>
            </a:r>
          </a:p>
        </p:txBody>
      </p:sp>
    </p:spTree>
    <p:extLst>
      <p:ext uri="{BB962C8B-B14F-4D97-AF65-F5344CB8AC3E}">
        <p14:creationId xmlns:p14="http://schemas.microsoft.com/office/powerpoint/2010/main" val="1922674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6043" y="1737359"/>
                <a:ext cx="7116736" cy="43623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200" b="1" i="1" dirty="0"/>
                  <a:t>Delete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br>
                  <a:rPr lang="en-US" sz="1800" i="1" dirty="0"/>
                </a:br>
                <a:r>
                  <a:rPr lang="en-US" sz="1800" i="1" u="sng" dirty="0"/>
                  <a:t>Left as an exercise, but some issues mentioned here</a:t>
                </a:r>
                <a:r>
                  <a:rPr lang="en-US" sz="1800" i="1" dirty="0"/>
                  <a:t>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i="1" dirty="0"/>
                  <a:t>Cannot just set summary bit to 0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i="1" dirty="0"/>
                  <a:t>Need to quickly check if ALL bits in that cluster have become 0 (how to do this)?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i="1" dirty="0"/>
                  <a:t>Should be able to get this to same runtime as insert: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043" y="1737359"/>
                <a:ext cx="7116736" cy="4362377"/>
              </a:xfrm>
              <a:prstGeom prst="rect">
                <a:avLst/>
              </a:prstGeom>
              <a:blipFill>
                <a:blip r:embed="rId2"/>
                <a:stretch>
                  <a:fillRect l="-891" r="-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515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43113" y="1897170"/>
                <a:ext cx="5502595" cy="3755489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b="1" i="1" u="sng" dirty="0">
                    <a:solidFill>
                      <a:sysClr val="windowText" lastClr="000000"/>
                    </a:solidFill>
                  </a:rPr>
                  <a:t>Summary of runtimes</a:t>
                </a:r>
                <a:r>
                  <a:rPr lang="en-US" sz="2000" b="1" i="1" dirty="0">
                    <a:solidFill>
                      <a:sysClr val="windowText" lastClr="000000"/>
                    </a:solidFill>
                  </a:rPr>
                  <a:t>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>
                    <a:solidFill>
                      <a:sysClr val="windowText" lastClr="000000"/>
                    </a:solidFill>
                  </a:rPr>
                  <a:t>Member:	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br>
                  <a:rPr lang="en-US" sz="2000" i="1" dirty="0">
                    <a:solidFill>
                      <a:sysClr val="windowText" lastClr="000000"/>
                    </a:solidFill>
                  </a:rPr>
                </a:br>
                <a:endParaRPr lang="en-US" sz="20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>
                    <a:solidFill>
                      <a:sysClr val="windowText" lastClr="000000"/>
                    </a:solidFill>
                  </a:rPr>
                  <a:t>Minimum / Maximum: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br>
                  <a:rPr lang="en-US" sz="2000" i="1" dirty="0">
                    <a:solidFill>
                      <a:sysClr val="windowText" lastClr="000000"/>
                    </a:solidFill>
                  </a:rPr>
                </a:br>
                <a:endParaRPr lang="en-US" sz="20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>
                    <a:solidFill>
                      <a:sysClr val="windowText" lastClr="000000"/>
                    </a:solidFill>
                  </a:rPr>
                  <a:t>Successor / Predecessor: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lg</m:t>
                                </m:r>
                              </m:fName>
                              <m:e>
                                <m:r>
                                  <a:rPr lang="en-US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br>
                  <a:rPr lang="en-US" sz="2000" i="1" dirty="0">
                    <a:solidFill>
                      <a:sysClr val="windowText" lastClr="000000"/>
                    </a:solidFill>
                  </a:rPr>
                </a:br>
                <a:endParaRPr lang="en-US" sz="20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>
                    <a:solidFill>
                      <a:sysClr val="windowText" lastClr="000000"/>
                    </a:solidFill>
                  </a:rPr>
                  <a:t>Insert / Delete: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0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113" y="1897170"/>
                <a:ext cx="5502595" cy="3755489"/>
              </a:xfrm>
              <a:prstGeom prst="rect">
                <a:avLst/>
              </a:prstGeom>
              <a:blipFill>
                <a:blip r:embed="rId2"/>
                <a:stretch>
                  <a:fillRect l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EBEFB2F-5D25-8647-9629-5982681605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35193" y="2186250"/>
                <a:ext cx="2194560" cy="7980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Only Member() hits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i="1" dirty="0"/>
                  <a:t> target!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EBEFB2F-5D25-8647-9629-598268160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5193" y="2186250"/>
                <a:ext cx="2194560" cy="798020"/>
              </a:xfrm>
              <a:prstGeom prst="rect">
                <a:avLst/>
              </a:prstGeom>
              <a:blipFill>
                <a:blip r:embed="rId3"/>
                <a:stretch>
                  <a:fillRect l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B58C14-96F7-0A48-AF7E-278DC41BBD3A}"/>
              </a:ext>
            </a:extLst>
          </p:cNvPr>
          <p:cNvCxnSpPr>
            <a:cxnSpLocks/>
          </p:cNvCxnSpPr>
          <p:nvPr/>
        </p:nvCxnSpPr>
        <p:spPr>
          <a:xfrm flipH="1">
            <a:off x="8936183" y="2443942"/>
            <a:ext cx="399010" cy="120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942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Van </a:t>
            </a:r>
            <a:r>
              <a:rPr lang="en-US" dirty="0" err="1"/>
              <a:t>Emde</a:t>
            </a:r>
            <a:r>
              <a:rPr lang="en-US" dirty="0"/>
              <a:t> Boas Trees</a:t>
            </a:r>
          </a:p>
        </p:txBody>
      </p:sp>
    </p:spTree>
    <p:extLst>
      <p:ext uri="{BB962C8B-B14F-4D97-AF65-F5344CB8AC3E}">
        <p14:creationId xmlns:p14="http://schemas.microsoft.com/office/powerpoint/2010/main" val="3306038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Van </a:t>
            </a:r>
            <a:r>
              <a:rPr lang="en-US" dirty="0" err="1"/>
              <a:t>Emde</a:t>
            </a:r>
            <a:r>
              <a:rPr lang="en-US" dirty="0"/>
              <a:t> Boas Trees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622846"/>
            <a:ext cx="7116736" cy="3680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How to get our runtimes to </a:t>
            </a:r>
            <a:r>
              <a:rPr lang="en-US" sz="2000" i="1" dirty="0" err="1"/>
              <a:t>lg</a:t>
            </a:r>
            <a:r>
              <a:rPr lang="en-US" sz="2000" i="1" dirty="0"/>
              <a:t> </a:t>
            </a:r>
            <a:r>
              <a:rPr lang="en-US" sz="2000" i="1" dirty="0" err="1"/>
              <a:t>lg</a:t>
            </a:r>
            <a:r>
              <a:rPr lang="en-US" sz="2000" i="1" dirty="0"/>
              <a:t> u time?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Need to figure out how to remove some of the recursive calls from our implementation.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Idea: Store some extra info in each node that will reduce number of necessary recursive calls!</a:t>
            </a:r>
          </a:p>
        </p:txBody>
      </p:sp>
    </p:spTree>
    <p:extLst>
      <p:ext uri="{BB962C8B-B14F-4D97-AF65-F5344CB8AC3E}">
        <p14:creationId xmlns:p14="http://schemas.microsoft.com/office/powerpoint/2010/main" val="351585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Quick Aside on Universe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6736" y="1331900"/>
                <a:ext cx="3477309" cy="11305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Earlier we said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1600" i="1" dirty="0"/>
                  <a:t> for some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1600" i="1" dirty="0"/>
                  <a:t>. We can relax this condition to allow for odd powers of 2 (e.g.,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00" i="1" dirty="0"/>
                  <a:t>)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736" y="1331900"/>
                <a:ext cx="3477309" cy="1130531"/>
              </a:xfrm>
              <a:prstGeom prst="rect">
                <a:avLst/>
              </a:prstGeom>
              <a:blipFill>
                <a:blip r:embed="rId2"/>
                <a:stretch>
                  <a:fillRect l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FA3D4F4-D1EF-F54D-BE1B-400BA9578A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9661" y="2462431"/>
                <a:ext cx="3781109" cy="3846928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Upper and Lower Square Roots: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begChr m:val="⌈"/>
                              <m:endChr m:val="⌉"/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lg</m:t>
                                      </m:r>
                                    </m:fNam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  <m:oMath xmlns:m="http://schemas.openxmlformats.org/officeDocument/2006/math">
                      <m:r>
                        <a:rPr lang="en-US" sz="180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rad>
                        <m:radPr>
                          <m:degHide m:val="on"/>
                          <m:ctrlPr>
                            <a:rPr lang="en-US" sz="18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lg</m:t>
                                      </m:r>
                                    </m:fNam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And we traverse the tree using: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h𝑖𝑔h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𝑙𝑜𝑤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↓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↓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FA3D4F4-D1EF-F54D-BE1B-400BA9578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661" y="2462431"/>
                <a:ext cx="3781109" cy="3846928"/>
              </a:xfrm>
              <a:prstGeom prst="rect">
                <a:avLst/>
              </a:prstGeom>
              <a:blipFill>
                <a:blip r:embed="rId3"/>
                <a:stretch>
                  <a:fillRect l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BDC338B-5448-D042-9D0E-161D11428D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3589" y="2037776"/>
                <a:ext cx="5842665" cy="13198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i="1" dirty="0"/>
                  <a:t>These equations split odd powers of two into uneven groups. Consider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sz="1400" i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i="1" dirty="0"/>
                  <a:t>Upper square root of 8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⌈"/>
                            <m:endChr m:val="⌉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1400" i="1" dirty="0"/>
                  <a:t> (requires 2 bits to represent)</a:t>
                </a:r>
                <a:br>
                  <a:rPr lang="en-US" sz="1400" i="1" dirty="0"/>
                </a:br>
                <a:r>
                  <a:rPr lang="en-US" sz="1400" i="1" dirty="0"/>
                  <a:t>Lower square root of 8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400" i="1" dirty="0"/>
                  <a:t> (requires 1 bit to represent)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BDC338B-5448-D042-9D0E-161D11428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89" y="2037776"/>
                <a:ext cx="5842665" cy="1319860"/>
              </a:xfrm>
              <a:prstGeom prst="rect">
                <a:avLst/>
              </a:prstGeom>
              <a:blipFill>
                <a:blip r:embed="rId4"/>
                <a:stretch>
                  <a:fillRect l="-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E40AB5FD-9FCC-454C-97B3-E5A632815889}"/>
              </a:ext>
            </a:extLst>
          </p:cNvPr>
          <p:cNvGrpSpPr/>
          <p:nvPr/>
        </p:nvGrpSpPr>
        <p:grpSpPr>
          <a:xfrm>
            <a:off x="6409113" y="3649287"/>
            <a:ext cx="4117572" cy="1632517"/>
            <a:chOff x="6417426" y="3524597"/>
            <a:chExt cx="4117572" cy="16325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8E74024-83D8-6548-A39F-2B276EC2EF84}"/>
                </a:ext>
              </a:extLst>
            </p:cNvPr>
            <p:cNvSpPr/>
            <p:nvPr/>
          </p:nvSpPr>
          <p:spPr>
            <a:xfrm>
              <a:off x="6434051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9101CE-4A40-724A-AF6E-21DD8AEA37A0}"/>
                </a:ext>
              </a:extLst>
            </p:cNvPr>
            <p:cNvSpPr/>
            <p:nvPr/>
          </p:nvSpPr>
          <p:spPr>
            <a:xfrm>
              <a:off x="6960524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5D8E9D-0F99-EE46-9956-5976FB2D251B}"/>
                </a:ext>
              </a:extLst>
            </p:cNvPr>
            <p:cNvSpPr/>
            <p:nvPr/>
          </p:nvSpPr>
          <p:spPr>
            <a:xfrm>
              <a:off x="7486997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E22844-6CF5-E04F-9A93-207398B2B470}"/>
                </a:ext>
              </a:extLst>
            </p:cNvPr>
            <p:cNvSpPr/>
            <p:nvPr/>
          </p:nvSpPr>
          <p:spPr>
            <a:xfrm>
              <a:off x="8013470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40DF61-86E6-7E48-BCEF-9AD47FB21DFE}"/>
                </a:ext>
              </a:extLst>
            </p:cNvPr>
            <p:cNvSpPr/>
            <p:nvPr/>
          </p:nvSpPr>
          <p:spPr>
            <a:xfrm>
              <a:off x="8539943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E5D8E-6669-4148-ACA2-82397076E0F5}"/>
                </a:ext>
              </a:extLst>
            </p:cNvPr>
            <p:cNvSpPr/>
            <p:nvPr/>
          </p:nvSpPr>
          <p:spPr>
            <a:xfrm>
              <a:off x="9066416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F08179-7273-574F-97F9-25CFB41BA3A1}"/>
                </a:ext>
              </a:extLst>
            </p:cNvPr>
            <p:cNvSpPr/>
            <p:nvPr/>
          </p:nvSpPr>
          <p:spPr>
            <a:xfrm>
              <a:off x="9592889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BEDD6BA-170D-1C46-A2CF-24CC909C1C69}"/>
                </a:ext>
              </a:extLst>
            </p:cNvPr>
            <p:cNvSpPr/>
            <p:nvPr/>
          </p:nvSpPr>
          <p:spPr>
            <a:xfrm>
              <a:off x="10119362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04FACCF-4689-8844-A3E2-E1AB1615BED4}"/>
                </a:ext>
              </a:extLst>
            </p:cNvPr>
            <p:cNvCxnSpPr>
              <a:cxnSpLocks/>
            </p:cNvCxnSpPr>
            <p:nvPr/>
          </p:nvCxnSpPr>
          <p:spPr>
            <a:xfrm>
              <a:off x="6417426" y="4006735"/>
              <a:ext cx="432261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097BF87-4025-1549-9DCC-4BB17B7973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49687" y="4006735"/>
              <a:ext cx="526473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1E9030-37E3-1E4C-A4FA-C5DDF6E8F688}"/>
                </a:ext>
              </a:extLst>
            </p:cNvPr>
            <p:cNvCxnSpPr>
              <a:cxnSpLocks/>
            </p:cNvCxnSpPr>
            <p:nvPr/>
          </p:nvCxnSpPr>
          <p:spPr>
            <a:xfrm>
              <a:off x="7470372" y="4006735"/>
              <a:ext cx="432261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30EA7E6-2A5A-804C-813A-22B7F52A3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2633" y="4006735"/>
              <a:ext cx="526473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0A7403E-1BC2-644C-9672-F3033C950133}"/>
                </a:ext>
              </a:extLst>
            </p:cNvPr>
            <p:cNvCxnSpPr>
              <a:cxnSpLocks/>
            </p:cNvCxnSpPr>
            <p:nvPr/>
          </p:nvCxnSpPr>
          <p:spPr>
            <a:xfrm>
              <a:off x="8564880" y="4006735"/>
              <a:ext cx="432261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FBD2D2-04E5-C34D-9637-5DCEB2ACE0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7141" y="4006735"/>
              <a:ext cx="526473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5139FE-C1B1-D547-B199-011AAD624B4C}"/>
                </a:ext>
              </a:extLst>
            </p:cNvPr>
            <p:cNvCxnSpPr>
              <a:cxnSpLocks/>
            </p:cNvCxnSpPr>
            <p:nvPr/>
          </p:nvCxnSpPr>
          <p:spPr>
            <a:xfrm>
              <a:off x="9576264" y="4006735"/>
              <a:ext cx="432261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C851907-236E-2B43-916A-EFC901256C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08525" y="4006735"/>
              <a:ext cx="526473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4637F10-CAA3-3542-AA42-FDE5223A724C}"/>
                </a:ext>
              </a:extLst>
            </p:cNvPr>
            <p:cNvSpPr/>
            <p:nvPr/>
          </p:nvSpPr>
          <p:spPr>
            <a:xfrm>
              <a:off x="6422967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DC304F3-17F9-0545-A165-AE8487A4A963}"/>
                </a:ext>
              </a:extLst>
            </p:cNvPr>
            <p:cNvSpPr/>
            <p:nvPr/>
          </p:nvSpPr>
          <p:spPr>
            <a:xfrm>
              <a:off x="6858001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BFDBFFE-7190-B045-8D18-39A215328262}"/>
                </a:ext>
              </a:extLst>
            </p:cNvPr>
            <p:cNvSpPr/>
            <p:nvPr/>
          </p:nvSpPr>
          <p:spPr>
            <a:xfrm>
              <a:off x="7508768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0A8C2F-6A4F-C541-9CFF-EE7758D6AB1F}"/>
                </a:ext>
              </a:extLst>
            </p:cNvPr>
            <p:cNvSpPr/>
            <p:nvPr/>
          </p:nvSpPr>
          <p:spPr>
            <a:xfrm>
              <a:off x="7943802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73C60F-E434-3946-BA31-6DAB7B04162B}"/>
                </a:ext>
              </a:extLst>
            </p:cNvPr>
            <p:cNvSpPr/>
            <p:nvPr/>
          </p:nvSpPr>
          <p:spPr>
            <a:xfrm>
              <a:off x="8564880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0477349-D3C7-3343-851D-50833BE65D76}"/>
                </a:ext>
              </a:extLst>
            </p:cNvPr>
            <p:cNvSpPr/>
            <p:nvPr/>
          </p:nvSpPr>
          <p:spPr>
            <a:xfrm>
              <a:off x="8999914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ACD703-5D6C-F743-AA93-605A886871DB}"/>
                </a:ext>
              </a:extLst>
            </p:cNvPr>
            <p:cNvSpPr/>
            <p:nvPr/>
          </p:nvSpPr>
          <p:spPr>
            <a:xfrm>
              <a:off x="9603576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EAD1A7-96C5-4142-8425-CBFB43F3CE69}"/>
                </a:ext>
              </a:extLst>
            </p:cNvPr>
            <p:cNvSpPr/>
            <p:nvPr/>
          </p:nvSpPr>
          <p:spPr>
            <a:xfrm>
              <a:off x="10038610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EFB1295D-29C9-0A4A-8741-42547F74A8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2052" y="5388058"/>
                <a:ext cx="3620397" cy="3841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i="1" dirty="0"/>
                  <a:t>So, when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sz="1400" i="1" dirty="0"/>
                  <a:t>, we get 4 clusters each of size 2!</a:t>
                </a: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EFB1295D-29C9-0A4A-8741-42547F74A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052" y="5388058"/>
                <a:ext cx="3620397" cy="384196"/>
              </a:xfrm>
              <a:prstGeom prst="rect">
                <a:avLst/>
              </a:prstGeom>
              <a:blipFill>
                <a:blip r:embed="rId5"/>
                <a:stretch>
                  <a:fillRect l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678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Adding More Data to VEB Trees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905973" y="1169050"/>
            <a:ext cx="2236238" cy="1549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Store the minimum element in this entire </a:t>
            </a:r>
            <a:r>
              <a:rPr lang="en-US" sz="1600" i="1" dirty="0" err="1"/>
              <a:t>vEB</a:t>
            </a:r>
            <a:r>
              <a:rPr lang="en-US" sz="1600" i="1" dirty="0"/>
              <a:t>-Tree. </a:t>
            </a:r>
            <a:r>
              <a:rPr lang="en-US" sz="1600" b="1" i="1" dirty="0"/>
              <a:t>However, this minimum is removed from all sub-trees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51610-C541-BD47-B894-D50DE5EE6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44" y="3255185"/>
            <a:ext cx="5589175" cy="25197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FFD2F0-E271-5F4C-9B46-DF3F45336F1F}"/>
              </a:ext>
            </a:extLst>
          </p:cNvPr>
          <p:cNvSpPr txBox="1">
            <a:spLocks/>
          </p:cNvSpPr>
          <p:nvPr/>
        </p:nvSpPr>
        <p:spPr>
          <a:xfrm>
            <a:off x="3681732" y="1229557"/>
            <a:ext cx="2794588" cy="1181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Store the max element in this </a:t>
            </a:r>
            <a:r>
              <a:rPr lang="en-US" sz="1600" i="1" dirty="0" err="1"/>
              <a:t>vEB</a:t>
            </a:r>
            <a:r>
              <a:rPr lang="en-US" sz="1600" i="1" dirty="0"/>
              <a:t>-Tree. This max DOES appear in sub-trees.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3AB98F-89F1-554A-83C3-0A6DC317A49F}"/>
              </a:ext>
            </a:extLst>
          </p:cNvPr>
          <p:cNvCxnSpPr>
            <a:cxnSpLocks/>
          </p:cNvCxnSpPr>
          <p:nvPr/>
        </p:nvCxnSpPr>
        <p:spPr>
          <a:xfrm>
            <a:off x="2132000" y="2571087"/>
            <a:ext cx="1617040" cy="6043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862668-1A60-7B4D-8B23-88AD0CBE024B}"/>
              </a:ext>
            </a:extLst>
          </p:cNvPr>
          <p:cNvCxnSpPr>
            <a:cxnSpLocks/>
          </p:cNvCxnSpPr>
          <p:nvPr/>
        </p:nvCxnSpPr>
        <p:spPr>
          <a:xfrm flipH="1">
            <a:off x="4975067" y="2024901"/>
            <a:ext cx="195450" cy="1150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61E6463-6BE2-924C-B307-30FC8194FAB2}"/>
              </a:ext>
            </a:extLst>
          </p:cNvPr>
          <p:cNvSpPr txBox="1">
            <a:spLocks/>
          </p:cNvSpPr>
          <p:nvPr/>
        </p:nvSpPr>
        <p:spPr>
          <a:xfrm>
            <a:off x="6911881" y="1159649"/>
            <a:ext cx="5033508" cy="543234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i="1" u="sng" dirty="0">
                <a:solidFill>
                  <a:sysClr val="windowText" lastClr="000000"/>
                </a:solidFill>
              </a:rPr>
              <a:t>These updates will help in the following ways</a:t>
            </a:r>
            <a:r>
              <a:rPr lang="en-US" sz="1800" i="1" dirty="0">
                <a:solidFill>
                  <a:sysClr val="windowText" lastClr="000000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solidFill>
                  <a:sysClr val="windowText" lastClr="000000"/>
                </a:solidFill>
              </a:rPr>
              <a:t>The Minimum and Maximum operations do not need to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recurse</a:t>
            </a:r>
            <a:r>
              <a:rPr lang="en-US" sz="1800" i="1" dirty="0">
                <a:solidFill>
                  <a:sysClr val="windowText" lastClr="000000"/>
                </a:solidFill>
              </a:rPr>
              <a:t>, and be computed in constant time.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solidFill>
                  <a:sysClr val="windowText" lastClr="000000"/>
                </a:solidFill>
              </a:rPr>
              <a:t>The successor operation can avoid making a recursive call to determine whether the successor lies within high(x) because successor is in same cluster if x &lt; max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solidFill>
                  <a:sysClr val="windowText" lastClr="000000"/>
                </a:solidFill>
              </a:rPr>
              <a:t>Can easily tell if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vEB</a:t>
            </a:r>
            <a:r>
              <a:rPr lang="en-US" sz="1800" i="1" dirty="0">
                <a:solidFill>
                  <a:sysClr val="windowText" lastClr="000000"/>
                </a:solidFill>
              </a:rPr>
              <a:t> tree has 0, 1, or more than 1 elements by checking min and max values. This will help speed up insert / delete.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solidFill>
                  <a:sysClr val="windowText" lastClr="000000"/>
                </a:solidFill>
              </a:rPr>
              <a:t>When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vEB</a:t>
            </a:r>
            <a:r>
              <a:rPr lang="en-US" sz="1800" i="1" dirty="0">
                <a:solidFill>
                  <a:sysClr val="windowText" lastClr="000000"/>
                </a:solidFill>
              </a:rPr>
              <a:t> tree is empty, we can insert by simply changing min and max values. Similar for delete when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vEB</a:t>
            </a:r>
            <a:r>
              <a:rPr lang="en-US" sz="1800" i="1" dirty="0">
                <a:solidFill>
                  <a:sysClr val="windowText" lastClr="000000"/>
                </a:solidFill>
              </a:rPr>
              <a:t> tree has exactly 1 value.</a:t>
            </a:r>
          </a:p>
        </p:txBody>
      </p:sp>
    </p:spTree>
    <p:extLst>
      <p:ext uri="{BB962C8B-B14F-4D97-AF65-F5344CB8AC3E}">
        <p14:creationId xmlns:p14="http://schemas.microsoft.com/office/powerpoint/2010/main" val="1000438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Example VEB-Tree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525712" y="2362858"/>
            <a:ext cx="4039555" cy="1203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See pg. 549 of CLRS for recurrence proof. Almost exactly same as the one we did earlier.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85826-0A87-3741-9D86-87FF07FEE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267" y="1022826"/>
            <a:ext cx="6705056" cy="576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6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VEB-Tree Operations: Minimum/Maximum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390090"/>
            <a:ext cx="7116736" cy="629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Minimum / Maximum: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08B01-DAA2-314C-9B2B-2BE7C74AF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2454346"/>
            <a:ext cx="3860800" cy="1257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59C0AF-4882-4643-B737-A80D06A59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298" y="4145999"/>
            <a:ext cx="38735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56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VEB-Tree Operations: Member / Search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506467"/>
            <a:ext cx="7116736" cy="604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Member(V,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3E859-6E85-D742-BA9B-DFC39747E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1" y="2370628"/>
            <a:ext cx="8407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79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074206"/>
            <a:ext cx="7116736" cy="671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Successor(V,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328" y="1581499"/>
            <a:ext cx="7958166" cy="488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62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Motivation: Fast, Balanced Search Trees</a:t>
            </a:r>
          </a:p>
        </p:txBody>
      </p:sp>
    </p:spTree>
    <p:extLst>
      <p:ext uri="{BB962C8B-B14F-4D97-AF65-F5344CB8AC3E}">
        <p14:creationId xmlns:p14="http://schemas.microsoft.com/office/powerpoint/2010/main" val="3558387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Predecessor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049267"/>
            <a:ext cx="7116736" cy="580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Predecessor(V,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822F6-B43B-2741-80EB-44A76E09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43" y="1513742"/>
            <a:ext cx="7710151" cy="51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76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Insert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278118" y="1107456"/>
            <a:ext cx="7116736" cy="480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Insert(V,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7A6B1-3DC1-8B4E-AE21-2A68D505E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1" y="2454192"/>
            <a:ext cx="3247927" cy="10371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7D8935-B548-6440-8057-BF9F5142D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703" y="1830738"/>
            <a:ext cx="8497068" cy="411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29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Delete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799884"/>
            <a:ext cx="7116736" cy="46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Delete(V,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3BCF7-895C-B44C-A6B8-E18F5A07E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025" y="1213655"/>
            <a:ext cx="5752407" cy="555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97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17589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2618509" y="1805152"/>
            <a:ext cx="8198632" cy="474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Van </a:t>
            </a:r>
            <a:r>
              <a:rPr lang="en-US" sz="2000" b="1" i="1" u="sng" dirty="0" err="1"/>
              <a:t>Emde</a:t>
            </a:r>
            <a:r>
              <a:rPr lang="en-US" sz="2000" b="1" i="1" u="sng" dirty="0"/>
              <a:t> Boas Tree:</a:t>
            </a:r>
          </a:p>
          <a:p>
            <a:pPr lvl="1"/>
            <a:r>
              <a:rPr lang="en-US" sz="1600" dirty="0"/>
              <a:t>Are very fast, and a function of the universe (u) size</a:t>
            </a:r>
          </a:p>
          <a:p>
            <a:pPr lvl="1"/>
            <a:r>
              <a:rPr lang="en-US" sz="1600" dirty="0"/>
              <a:t>Takes advantage of the binary representations of integers to improve runtime</a:t>
            </a:r>
          </a:p>
          <a:p>
            <a:pPr lvl="1"/>
            <a:r>
              <a:rPr lang="en-US" sz="1600" dirty="0"/>
              <a:t>Is NOT generalizable to sets of any objects / things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4641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Motivation: Data Structures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5774" y="4080749"/>
                <a:ext cx="3539357" cy="7750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Font typeface="Arial" panose="020B0604020202020204" pitchFamily="34" charset="0"/>
                  <a:buNone/>
                </a:pPr>
                <a:r>
                  <a:rPr lang="en-US" sz="1600" dirty="0"/>
                  <a:t>Recall that problem of sorting has lower bound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74" y="4080749"/>
                <a:ext cx="3539357" cy="775028"/>
              </a:xfrm>
              <a:prstGeom prst="rect">
                <a:avLst/>
              </a:prstGeom>
              <a:blipFill>
                <a:blip r:embed="rId2"/>
                <a:stretch>
                  <a:fillRect r="-2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36B3107-ED78-FE45-B0AC-42FB09F17D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52592" y="1036782"/>
                <a:ext cx="3319796" cy="5476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/>
                  <a:t>Operations are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𝛩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i="1" dirty="0"/>
                  <a:t> time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36B3107-ED78-FE45-B0AC-42FB09F17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592" y="1036782"/>
                <a:ext cx="3319796" cy="547648"/>
              </a:xfrm>
              <a:prstGeom prst="rect">
                <a:avLst/>
              </a:prstGeom>
              <a:blipFill>
                <a:blip r:embed="rId3"/>
                <a:stretch>
                  <a:fillRect l="-1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CA7F2BD-4B60-8443-BD63-8C10E9E8F0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0082" y="4966743"/>
                <a:ext cx="6483972" cy="7561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So, any data structure that supports insert and extract-min must have ONE of these operations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i="1" dirty="0"/>
                  <a:t>. Why?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CA7F2BD-4B60-8443-BD63-8C10E9E8F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082" y="4966743"/>
                <a:ext cx="6483972" cy="756140"/>
              </a:xfrm>
              <a:prstGeom prst="rect">
                <a:avLst/>
              </a:prstGeom>
              <a:blipFill>
                <a:blip r:embed="rId4"/>
                <a:stretch>
                  <a:fillRect l="-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8489ED7-94F6-7142-A4D5-3F9E1A09C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958" y="1584430"/>
            <a:ext cx="6750470" cy="33297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913DE67-DAB6-9E48-9015-DABC0FDA33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3192" y="6117020"/>
                <a:ext cx="9124218" cy="5386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1" i="1" u="sng" dirty="0"/>
                  <a:t>GOAL: Design a set data structure for which all operations are </a:t>
                </a:r>
                <a14:m>
                  <m:oMath xmlns:m="http://schemas.openxmlformats.org/officeDocument/2006/math">
                    <m:r>
                      <a:rPr lang="en-US" sz="1600" b="1" i="1" u="sng" smtClean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sz="1600" b="1" i="1" u="sng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1" i="1" u="sng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600" b="1" i="1" u="sng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fName>
                      <m:e>
                        <m:r>
                          <a:rPr lang="en-US" sz="1600" b="1" i="1" u="sng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1600" b="1" i="1" u="sng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b="1" i="1" u="sng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913DE67-DAB6-9E48-9015-DABC0FDA3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92" y="6117020"/>
                <a:ext cx="9124218" cy="538655"/>
              </a:xfrm>
              <a:prstGeom prst="rect">
                <a:avLst/>
              </a:prstGeom>
              <a:blipFill>
                <a:blip r:embed="rId6"/>
                <a:stretch>
                  <a:fillRect l="-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963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Main Idea + Example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98634" y="1970695"/>
            <a:ext cx="4445875" cy="3972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IDEA</a:t>
            </a:r>
            <a:r>
              <a:rPr lang="en-US" sz="2000" i="1" dirty="0"/>
              <a:t>: Exploit the representation of the data to achieve better runtimes.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If keys are integers within a known bounded range, we can take advantage of their bit representation achieve o(log n) performance for all operations.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7AEBF-2464-F74B-B4AD-53641DEC6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790" y="1962810"/>
            <a:ext cx="6362700" cy="30099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04F47C-D958-9249-B0EF-968F1241B332}"/>
              </a:ext>
            </a:extLst>
          </p:cNvPr>
          <p:cNvSpPr txBox="1">
            <a:spLocks/>
          </p:cNvSpPr>
          <p:nvPr/>
        </p:nvSpPr>
        <p:spPr>
          <a:xfrm>
            <a:off x="5594790" y="5044968"/>
            <a:ext cx="6362700" cy="1292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Radix Sort does this. Exploit the digit-based integer representation to sort in o(n log n) time. Sort by ones place, then tens, then hundreds, etc.</a:t>
            </a:r>
          </a:p>
        </p:txBody>
      </p:sp>
    </p:spTree>
    <p:extLst>
      <p:ext uri="{BB962C8B-B14F-4D97-AF65-F5344CB8AC3E}">
        <p14:creationId xmlns:p14="http://schemas.microsoft.com/office/powerpoint/2010/main" val="1610185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Developing a Fast Set Data-Structure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931275" y="1489842"/>
            <a:ext cx="8757745" cy="458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Overall Approach: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1. First look at overall idea </a:t>
            </a:r>
            <a:r>
              <a:rPr lang="en-US" sz="2000" b="1" i="1"/>
              <a:t>of exploiting </a:t>
            </a:r>
            <a:r>
              <a:rPr lang="en-US" sz="2000" b="1" i="1" dirty="0"/>
              <a:t>bit representations to make faster trees.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2. Then, look at a first implementation of a Van </a:t>
            </a:r>
            <a:r>
              <a:rPr lang="en-US" sz="2000" b="1" i="1" dirty="0" err="1"/>
              <a:t>Emde</a:t>
            </a:r>
            <a:r>
              <a:rPr lang="en-US" sz="2000" b="1" i="1" dirty="0"/>
              <a:t> Boas trees (proto </a:t>
            </a:r>
            <a:r>
              <a:rPr lang="en-US" sz="2000" b="1" i="1" dirty="0" err="1"/>
              <a:t>vEB</a:t>
            </a:r>
            <a:r>
              <a:rPr lang="en-US" sz="2000" b="1" i="1" dirty="0"/>
              <a:t> trees) that has a few problems)</a:t>
            </a:r>
            <a:br>
              <a:rPr lang="en-US" sz="2000" b="1" i="1" dirty="0"/>
            </a:b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3. Finally, fix those problems and finalize our implementation (proper </a:t>
            </a:r>
            <a:r>
              <a:rPr lang="en-US" sz="2000" b="1" i="1" dirty="0" err="1"/>
              <a:t>vEB</a:t>
            </a:r>
            <a:r>
              <a:rPr lang="en-US" sz="2000" b="1" i="1" dirty="0"/>
              <a:t> trees)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261909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Motivation: Data Structures So Far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19807" y="1671146"/>
            <a:ext cx="7116736" cy="3310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Our Data Structure will support the operations, given a set of integers: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Search(</a:t>
            </a:r>
            <a:r>
              <a:rPr lang="en-US" sz="2000" b="1" i="1" dirty="0" err="1"/>
              <a:t>i</a:t>
            </a:r>
            <a:r>
              <a:rPr lang="en-US" sz="2000" b="1" i="1" dirty="0"/>
              <a:t>):		return true </a:t>
            </a:r>
            <a:r>
              <a:rPr lang="en-US" sz="2000" b="1" i="1" dirty="0" err="1"/>
              <a:t>iff</a:t>
            </a:r>
            <a:r>
              <a:rPr lang="en-US" sz="2000" b="1" i="1" dirty="0"/>
              <a:t> </a:t>
            </a:r>
            <a:r>
              <a:rPr lang="en-US" sz="2000" b="1" i="1" dirty="0" err="1"/>
              <a:t>i</a:t>
            </a:r>
            <a:r>
              <a:rPr lang="en-US" sz="2000" b="1" i="1" dirty="0"/>
              <a:t> is in the set</a:t>
            </a:r>
            <a:br>
              <a:rPr lang="en-US" sz="2000" b="1" i="1" dirty="0"/>
            </a:br>
            <a:r>
              <a:rPr lang="en-US" sz="2000" b="1" i="1" dirty="0"/>
              <a:t>Insert(</a:t>
            </a:r>
            <a:r>
              <a:rPr lang="en-US" sz="2000" b="1" i="1" dirty="0" err="1"/>
              <a:t>i</a:t>
            </a:r>
            <a:r>
              <a:rPr lang="en-US" sz="2000" b="1" i="1" dirty="0"/>
              <a:t>):		insert </a:t>
            </a:r>
            <a:r>
              <a:rPr lang="en-US" sz="2000" b="1" i="1" dirty="0" err="1"/>
              <a:t>i</a:t>
            </a:r>
            <a:r>
              <a:rPr lang="en-US" sz="2000" b="1" i="1" dirty="0"/>
              <a:t> into the set (no duplicates)</a:t>
            </a:r>
            <a:br>
              <a:rPr lang="en-US" sz="2000" b="1" i="1" dirty="0"/>
            </a:br>
            <a:r>
              <a:rPr lang="en-US" sz="2000" b="1" i="1" dirty="0"/>
              <a:t>Delete(</a:t>
            </a:r>
            <a:r>
              <a:rPr lang="en-US" sz="2000" b="1" i="1" dirty="0" err="1"/>
              <a:t>i</a:t>
            </a:r>
            <a:r>
              <a:rPr lang="en-US" sz="2000" b="1" i="1" dirty="0"/>
              <a:t>):		delete </a:t>
            </a:r>
            <a:r>
              <a:rPr lang="en-US" sz="2000" b="1" i="1" dirty="0" err="1"/>
              <a:t>i</a:t>
            </a:r>
            <a:r>
              <a:rPr lang="en-US" sz="2000" b="1" i="1" dirty="0"/>
              <a:t> from the set</a:t>
            </a:r>
            <a:br>
              <a:rPr lang="en-US" sz="2000" b="1" i="1" dirty="0"/>
            </a:br>
            <a:r>
              <a:rPr lang="en-US" sz="2000" b="1" i="1" dirty="0"/>
              <a:t>Minimum()	return minimum element in the set</a:t>
            </a:r>
            <a:br>
              <a:rPr lang="en-US" sz="2000" b="1" i="1" dirty="0"/>
            </a:br>
            <a:r>
              <a:rPr lang="en-US" sz="2000" b="1" i="1" dirty="0"/>
              <a:t>Maximum()	return maximum element in the set</a:t>
            </a:r>
            <a:br>
              <a:rPr lang="en-US" sz="2000" b="1" i="1" dirty="0"/>
            </a:br>
            <a:r>
              <a:rPr lang="en-US" sz="2000" b="1" i="1" dirty="0"/>
              <a:t>Successor(</a:t>
            </a:r>
            <a:r>
              <a:rPr lang="en-US" sz="2000" b="1" i="1" dirty="0" err="1"/>
              <a:t>i</a:t>
            </a:r>
            <a:r>
              <a:rPr lang="en-US" sz="2000" b="1" i="1" dirty="0"/>
              <a:t>)	given </a:t>
            </a:r>
            <a:r>
              <a:rPr lang="en-US" sz="2000" b="1" i="1" dirty="0" err="1"/>
              <a:t>i</a:t>
            </a:r>
            <a:r>
              <a:rPr lang="en-US" sz="2000" b="1" i="1" dirty="0"/>
              <a:t>, find the next largest element in the set</a:t>
            </a:r>
            <a:br>
              <a:rPr lang="en-US" sz="2000" b="1" i="1" dirty="0"/>
            </a:br>
            <a:r>
              <a:rPr lang="en-US" sz="2000" b="1" i="1" dirty="0"/>
              <a:t>Predecessor(</a:t>
            </a:r>
            <a:r>
              <a:rPr lang="en-US" sz="2000" b="1" i="1" dirty="0" err="1"/>
              <a:t>i</a:t>
            </a:r>
            <a:r>
              <a:rPr lang="en-US" sz="2000" b="1" i="1" dirty="0"/>
              <a:t>)	given </a:t>
            </a:r>
            <a:r>
              <a:rPr lang="en-US" sz="2000" b="1" i="1" dirty="0" err="1"/>
              <a:t>i</a:t>
            </a:r>
            <a:r>
              <a:rPr lang="en-US" sz="2000" b="1" i="1" dirty="0"/>
              <a:t>, find the next smallest element in the set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AB6D44B-1DB0-FE43-B1C9-B301FBDC530B}"/>
              </a:ext>
            </a:extLst>
          </p:cNvPr>
          <p:cNvSpPr txBox="1">
            <a:spLocks/>
          </p:cNvSpPr>
          <p:nvPr/>
        </p:nvSpPr>
        <p:spPr>
          <a:xfrm>
            <a:off x="7835462" y="2593427"/>
            <a:ext cx="4131798" cy="205740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u="sng" dirty="0">
                <a:solidFill>
                  <a:sysClr val="windowText" lastClr="000000"/>
                </a:solidFill>
              </a:rPr>
              <a:t>Two variables of interest: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ysClr val="windowText" lastClr="000000"/>
                </a:solidFill>
              </a:rPr>
              <a:t>n: </a:t>
            </a:r>
            <a:r>
              <a:rPr lang="en-US" sz="2000" i="1" dirty="0">
                <a:solidFill>
                  <a:sysClr val="windowText" lastClr="000000"/>
                </a:solidFill>
              </a:rPr>
              <a:t>Number of elements in the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ysClr val="windowText" lastClr="000000"/>
                </a:solidFill>
              </a:rPr>
              <a:t>u:</a:t>
            </a:r>
            <a:r>
              <a:rPr lang="en-US" sz="2000" i="1" dirty="0">
                <a:solidFill>
                  <a:sysClr val="windowText" lastClr="000000"/>
                </a:solidFill>
              </a:rPr>
              <a:t> Universe size (all elements in set must be contained within [0 .. u-1]</a:t>
            </a:r>
          </a:p>
        </p:txBody>
      </p:sp>
    </p:spTree>
    <p:extLst>
      <p:ext uri="{BB962C8B-B14F-4D97-AF65-F5344CB8AC3E}">
        <p14:creationId xmlns:p14="http://schemas.microsoft.com/office/powerpoint/2010/main" val="41481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Super-Imposing Bits and Sqrt(u) Runtimes</a:t>
            </a:r>
          </a:p>
        </p:txBody>
      </p:sp>
    </p:spTree>
    <p:extLst>
      <p:ext uri="{BB962C8B-B14F-4D97-AF65-F5344CB8AC3E}">
        <p14:creationId xmlns:p14="http://schemas.microsoft.com/office/powerpoint/2010/main" val="3888107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Direct Addressing With Binary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5503821" y="5626766"/>
            <a:ext cx="6052456" cy="80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Let u be the universe size (integers from 0 to u-1 can be in the set). Here u=16. Arrows show traversal of predecessor(14)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9B609-1296-F743-BB79-EC7509B06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463" y="1637211"/>
            <a:ext cx="6640909" cy="39682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950A51-3E05-7E4C-BDA1-F6BD7E839259}"/>
              </a:ext>
            </a:extLst>
          </p:cNvPr>
          <p:cNvSpPr txBox="1">
            <a:spLocks/>
          </p:cNvSpPr>
          <p:nvPr/>
        </p:nvSpPr>
        <p:spPr>
          <a:xfrm>
            <a:off x="773475" y="1731310"/>
            <a:ext cx="4183879" cy="1318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Internal nodes represent where or not at least one element from that range is in the set. 0 if none.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28AF4-A10E-E942-89CD-BF65AA2A8012}"/>
              </a:ext>
            </a:extLst>
          </p:cNvPr>
          <p:cNvSpPr txBox="1">
            <a:spLocks/>
          </p:cNvSpPr>
          <p:nvPr/>
        </p:nvSpPr>
        <p:spPr>
          <a:xfrm>
            <a:off x="1485106" y="3826740"/>
            <a:ext cx="2568439" cy="2348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How would we implement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   insert</a:t>
            </a:r>
            <a:br>
              <a:rPr lang="en-US" sz="1600" i="1" dirty="0"/>
            </a:br>
            <a:r>
              <a:rPr lang="en-US" sz="1600" i="1" dirty="0"/>
              <a:t>   delete</a:t>
            </a:r>
            <a:br>
              <a:rPr lang="en-US" sz="1600" i="1" dirty="0"/>
            </a:br>
            <a:r>
              <a:rPr lang="en-US" sz="1600" i="1" dirty="0"/>
              <a:t>   search</a:t>
            </a:r>
            <a:br>
              <a:rPr lang="en-US" sz="1600" i="1" dirty="0"/>
            </a:br>
            <a:r>
              <a:rPr lang="en-US" sz="1600" i="1" dirty="0"/>
              <a:t>   predecessor / successor</a:t>
            </a:r>
            <a:br>
              <a:rPr lang="en-US" sz="1600" i="1" dirty="0"/>
            </a:br>
            <a:r>
              <a:rPr lang="en-US" sz="1600" i="1" dirty="0"/>
              <a:t>   minimum / maximum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i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CC15DF-5425-7C4F-B050-C236577A51BB}"/>
              </a:ext>
            </a:extLst>
          </p:cNvPr>
          <p:cNvCxnSpPr/>
          <p:nvPr/>
        </p:nvCxnSpPr>
        <p:spPr>
          <a:xfrm>
            <a:off x="2769326" y="2508069"/>
            <a:ext cx="2264228" cy="836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7480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{78731ABC-CB82-E74D-A429-13D3326A7E5D}tf10001122</Template>
  <TotalTime>17439</TotalTime>
  <Words>2012</Words>
  <Application>Microsoft Macintosh PowerPoint</Application>
  <PresentationFormat>Widescreen</PresentationFormat>
  <Paragraphs>164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Cambria Math</vt:lpstr>
      <vt:lpstr>Trebuchet MS</vt:lpstr>
      <vt:lpstr>Tw Cen MT</vt:lpstr>
      <vt:lpstr>Circuit</vt:lpstr>
      <vt:lpstr>Van Emde Boas Trees</vt:lpstr>
      <vt:lpstr>Advanced Tree Structures</vt:lpstr>
      <vt:lpstr>Motivation: Fast, Balanced Search Trees</vt:lpstr>
      <vt:lpstr>Motivation: Data Structures So Far</vt:lpstr>
      <vt:lpstr>Main Idea + Example</vt:lpstr>
      <vt:lpstr>Developing a Fast Set Data-Structure</vt:lpstr>
      <vt:lpstr>Motivation: Data Structures So Far</vt:lpstr>
      <vt:lpstr>Super-Imposing Bits and Sqrt(u) Runtimes</vt:lpstr>
      <vt:lpstr>Direct Addressing With Binary Tree</vt:lpstr>
      <vt:lpstr>Direct Addressing Constant Height</vt:lpstr>
      <vt:lpstr>Proto-vEMB Trees</vt:lpstr>
      <vt:lpstr>A Recursive Structure</vt:lpstr>
      <vt:lpstr>Addressing Clusters</vt:lpstr>
      <vt:lpstr>Proto-vEB Structure</vt:lpstr>
      <vt:lpstr>Proto-vEB Structure</vt:lpstr>
      <vt:lpstr>Operations On Proto-vEB Structure</vt:lpstr>
      <vt:lpstr>Operations On Proto-vEB Structure</vt:lpstr>
      <vt:lpstr>Operations On Proto-vEB Structure</vt:lpstr>
      <vt:lpstr>Operations On Proto-vEB Structure</vt:lpstr>
      <vt:lpstr>Operations On Proto-vEB Structure</vt:lpstr>
      <vt:lpstr>Operations On Proto-vEB Structure</vt:lpstr>
      <vt:lpstr>Van Emde Boas Trees</vt:lpstr>
      <vt:lpstr>Van Emde Boas Trees</vt:lpstr>
      <vt:lpstr>Quick Aside on Universe Size</vt:lpstr>
      <vt:lpstr>Adding More Data to VEB Trees</vt:lpstr>
      <vt:lpstr>Example VEB-Tree</vt:lpstr>
      <vt:lpstr>VEB-Tree Operations: Minimum/Maximum</vt:lpstr>
      <vt:lpstr>VEB-Tree Operations: Member / Search</vt:lpstr>
      <vt:lpstr>VEB-Tree Operations: Successor</vt:lpstr>
      <vt:lpstr>VEB-Tree Operations: Predecessor</vt:lpstr>
      <vt:lpstr>VEB-Tree Operations: Insert</vt:lpstr>
      <vt:lpstr>VEB-Tree Operations: Delete</vt:lpstr>
      <vt:lpstr>Conclusion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Programming</dc:title>
  <dc:creator>Mark Floryan</dc:creator>
  <cp:lastModifiedBy>Mark Floryan</cp:lastModifiedBy>
  <cp:revision>226</cp:revision>
  <dcterms:created xsi:type="dcterms:W3CDTF">2023-02-24T14:15:53Z</dcterms:created>
  <dcterms:modified xsi:type="dcterms:W3CDTF">2025-01-02T18:46:42Z</dcterms:modified>
</cp:coreProperties>
</file>